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8" r:id="rId3"/>
    <p:sldId id="259" r:id="rId4"/>
    <p:sldId id="260" r:id="rId5"/>
    <p:sldId id="262" r:id="rId6"/>
    <p:sldId id="265" r:id="rId7"/>
    <p:sldId id="266" r:id="rId8"/>
    <p:sldId id="267" r:id="rId9"/>
    <p:sldId id="268"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CCC6D0-0773-406E-B470-D4D2F0C8CF2D}" type="datetimeFigureOut">
              <a:rPr lang="en-US" smtClean="0"/>
              <a:t>1/30/2018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30EB4D-596B-4578-B571-2EC783F81A7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54D194-7D26-4BEC-BC8C-7B06C4FA2B18}" type="datetimeFigureOut">
              <a:rPr lang="en-US" smtClean="0"/>
              <a:t>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9EC8EF-ACC9-4D47-A5D7-390FD025EDB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54D194-7D26-4BEC-BC8C-7B06C4FA2B18}" type="datetimeFigureOut">
              <a:rPr lang="en-US" smtClean="0"/>
              <a:t>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9EC8EF-ACC9-4D47-A5D7-390FD025EDB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54D194-7D26-4BEC-BC8C-7B06C4FA2B18}" type="datetimeFigureOut">
              <a:rPr lang="en-US" smtClean="0"/>
              <a:t>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9EC8EF-ACC9-4D47-A5D7-390FD025EDB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54D194-7D26-4BEC-BC8C-7B06C4FA2B18}" type="datetimeFigureOut">
              <a:rPr lang="en-US" smtClean="0"/>
              <a:t>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9EC8EF-ACC9-4D47-A5D7-390FD025EDB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54D194-7D26-4BEC-BC8C-7B06C4FA2B18}" type="datetimeFigureOut">
              <a:rPr lang="en-US" smtClean="0"/>
              <a:t>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9EC8EF-ACC9-4D47-A5D7-390FD025EDB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54D194-7D26-4BEC-BC8C-7B06C4FA2B18}" type="datetimeFigureOut">
              <a:rPr lang="en-US" smtClean="0"/>
              <a:t>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9EC8EF-ACC9-4D47-A5D7-390FD025EDB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54D194-7D26-4BEC-BC8C-7B06C4FA2B18}" type="datetimeFigureOut">
              <a:rPr lang="en-US" smtClean="0"/>
              <a:t>1/30/2018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9EC8EF-ACC9-4D47-A5D7-390FD025EDB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54D194-7D26-4BEC-BC8C-7B06C4FA2B18}" type="datetimeFigureOut">
              <a:rPr lang="en-US" smtClean="0"/>
              <a:t>1/30/2018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9EC8EF-ACC9-4D47-A5D7-390FD025EDB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54D194-7D26-4BEC-BC8C-7B06C4FA2B18}" type="datetimeFigureOut">
              <a:rPr lang="en-US" smtClean="0"/>
              <a:t>1/30/2018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9EC8EF-ACC9-4D47-A5D7-390FD025EDB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54D194-7D26-4BEC-BC8C-7B06C4FA2B18}" type="datetimeFigureOut">
              <a:rPr lang="en-US" smtClean="0"/>
              <a:t>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9EC8EF-ACC9-4D47-A5D7-390FD025EDB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54D194-7D26-4BEC-BC8C-7B06C4FA2B18}" type="datetimeFigureOut">
              <a:rPr lang="en-US" smtClean="0"/>
              <a:t>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9EC8EF-ACC9-4D47-A5D7-390FD025EDB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54D194-7D26-4BEC-BC8C-7B06C4FA2B18}" type="datetimeFigureOut">
              <a:rPr lang="en-US" smtClean="0"/>
              <a:t>1/30/2018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9EC8EF-ACC9-4D47-A5D7-390FD025EDB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0"/>
            <a:ext cx="8610600" cy="1016000"/>
          </a:xfrm>
          <a:prstGeom prst="rect">
            <a:avLst/>
          </a:prstGeom>
          <a:noFill/>
          <a:ln w="9525">
            <a:noFill/>
            <a:miter lim="800000"/>
            <a:headEnd/>
            <a:tailEnd/>
          </a:ln>
        </p:spPr>
        <p:txBody>
          <a:bodyPr>
            <a:spAutoFit/>
          </a:bodyPr>
          <a:lstStyle/>
          <a:p>
            <a:pPr algn="ctr">
              <a:spcBef>
                <a:spcPct val="50000"/>
              </a:spcBef>
            </a:pPr>
            <a:r>
              <a:rPr lang="en-US" sz="2400" b="1">
                <a:solidFill>
                  <a:srgbClr val="FF0000"/>
                </a:solidFill>
              </a:rPr>
              <a:t>PHÒNG GIÁO DỤC VÀ ĐÀO TẠO QUẬN LONG BIÊN</a:t>
            </a:r>
          </a:p>
          <a:p>
            <a:pPr algn="ctr">
              <a:spcBef>
                <a:spcPct val="50000"/>
              </a:spcBef>
            </a:pPr>
            <a:r>
              <a:rPr lang="en-US" sz="2400" b="1">
                <a:solidFill>
                  <a:srgbClr val="FF0000"/>
                </a:solidFill>
              </a:rPr>
              <a:t>TRƯỜNG MẦM NON GIA THƯỢNG</a:t>
            </a:r>
          </a:p>
        </p:txBody>
      </p:sp>
      <p:sp>
        <p:nvSpPr>
          <p:cNvPr id="3" name="WordArt 6"/>
          <p:cNvSpPr>
            <a:spLocks noChangeArrowheads="1" noChangeShapeType="1" noTextEdit="1"/>
          </p:cNvSpPr>
          <p:nvPr/>
        </p:nvSpPr>
        <p:spPr bwMode="auto">
          <a:xfrm>
            <a:off x="1676400" y="3429000"/>
            <a:ext cx="5327650" cy="838200"/>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Nhận biết tập nói</a:t>
            </a:r>
          </a:p>
        </p:txBody>
      </p:sp>
      <p:sp>
        <p:nvSpPr>
          <p:cNvPr id="4" name="Text Box 7"/>
          <p:cNvSpPr txBox="1">
            <a:spLocks noChangeArrowheads="1"/>
          </p:cNvSpPr>
          <p:nvPr/>
        </p:nvSpPr>
        <p:spPr bwMode="auto">
          <a:xfrm>
            <a:off x="1447800" y="4495800"/>
            <a:ext cx="6096000" cy="2405274"/>
          </a:xfrm>
          <a:prstGeom prst="rect">
            <a:avLst/>
          </a:prstGeom>
          <a:noFill/>
          <a:ln w="9525">
            <a:noFill/>
            <a:miter lim="800000"/>
            <a:headEnd/>
            <a:tailEnd/>
          </a:ln>
        </p:spPr>
        <p:txBody>
          <a:bodyPr>
            <a:spAutoFit/>
          </a:bodyPr>
          <a:lstStyle/>
          <a:p>
            <a:pPr lvl="2">
              <a:lnSpc>
                <a:spcPct val="115000"/>
              </a:lnSpc>
              <a:spcBef>
                <a:spcPct val="65000"/>
              </a:spcBef>
            </a:pPr>
            <a:r>
              <a:rPr lang="en-US" dirty="0" err="1">
                <a:solidFill>
                  <a:srgbClr val="FF0000"/>
                </a:solidFill>
              </a:rPr>
              <a:t>Chủ</a:t>
            </a:r>
            <a:r>
              <a:rPr lang="en-US" dirty="0">
                <a:solidFill>
                  <a:srgbClr val="FF0000"/>
                </a:solidFill>
              </a:rPr>
              <a:t> </a:t>
            </a:r>
            <a:r>
              <a:rPr lang="en-US" dirty="0" err="1">
                <a:solidFill>
                  <a:srgbClr val="FF0000"/>
                </a:solidFill>
              </a:rPr>
              <a:t>đề</a:t>
            </a:r>
            <a:r>
              <a:rPr lang="en-US" dirty="0">
                <a:solidFill>
                  <a:srgbClr val="FF0000"/>
                </a:solidFill>
              </a:rPr>
              <a:t>: </a:t>
            </a:r>
            <a:r>
              <a:rPr lang="en-US" dirty="0" smtClean="0">
                <a:solidFill>
                  <a:srgbClr val="FF0000"/>
                </a:solidFill>
              </a:rPr>
              <a:t>Rau, </a:t>
            </a:r>
            <a:r>
              <a:rPr lang="en-US" dirty="0" err="1" smtClean="0">
                <a:solidFill>
                  <a:srgbClr val="FF0000"/>
                </a:solidFill>
              </a:rPr>
              <a:t>Củ</a:t>
            </a:r>
            <a:r>
              <a:rPr lang="en-US" dirty="0" smtClean="0">
                <a:solidFill>
                  <a:srgbClr val="FF0000"/>
                </a:solidFill>
              </a:rPr>
              <a:t>, </a:t>
            </a:r>
            <a:r>
              <a:rPr lang="en-US" dirty="0" err="1" smtClean="0">
                <a:solidFill>
                  <a:srgbClr val="FF0000"/>
                </a:solidFill>
              </a:rPr>
              <a:t>Qủa</a:t>
            </a:r>
            <a:r>
              <a:rPr lang="en-US" dirty="0" smtClean="0">
                <a:solidFill>
                  <a:srgbClr val="FF0000"/>
                </a:solidFill>
              </a:rPr>
              <a:t> </a:t>
            </a:r>
            <a:r>
              <a:rPr lang="en-US" dirty="0" err="1" smtClean="0">
                <a:solidFill>
                  <a:srgbClr val="FF0000"/>
                </a:solidFill>
              </a:rPr>
              <a:t>và</a:t>
            </a:r>
            <a:r>
              <a:rPr lang="en-US" dirty="0" smtClean="0">
                <a:solidFill>
                  <a:srgbClr val="FF0000"/>
                </a:solidFill>
              </a:rPr>
              <a:t> </a:t>
            </a:r>
            <a:r>
              <a:rPr lang="en-US" dirty="0" err="1" smtClean="0">
                <a:solidFill>
                  <a:srgbClr val="FF0000"/>
                </a:solidFill>
              </a:rPr>
              <a:t>những</a:t>
            </a:r>
            <a:r>
              <a:rPr lang="en-US" dirty="0" smtClean="0">
                <a:solidFill>
                  <a:srgbClr val="FF0000"/>
                </a:solidFill>
              </a:rPr>
              <a:t> </a:t>
            </a:r>
            <a:r>
              <a:rPr lang="en-US" dirty="0" err="1" smtClean="0">
                <a:solidFill>
                  <a:srgbClr val="FF0000"/>
                </a:solidFill>
              </a:rPr>
              <a:t>bông</a:t>
            </a:r>
            <a:r>
              <a:rPr lang="en-US" dirty="0" smtClean="0">
                <a:solidFill>
                  <a:srgbClr val="FF0000"/>
                </a:solidFill>
              </a:rPr>
              <a:t> </a:t>
            </a:r>
            <a:r>
              <a:rPr lang="en-US" dirty="0" err="1" smtClean="0">
                <a:solidFill>
                  <a:srgbClr val="FF0000"/>
                </a:solidFill>
              </a:rPr>
              <a:t>hoa</a:t>
            </a:r>
            <a:r>
              <a:rPr lang="en-US" dirty="0" smtClean="0">
                <a:solidFill>
                  <a:srgbClr val="FF0000"/>
                </a:solidFill>
              </a:rPr>
              <a:t> </a:t>
            </a:r>
            <a:r>
              <a:rPr lang="en-US" dirty="0" err="1" smtClean="0">
                <a:solidFill>
                  <a:srgbClr val="FF0000"/>
                </a:solidFill>
              </a:rPr>
              <a:t>đẹp</a:t>
            </a:r>
            <a:endParaRPr lang="en-US" dirty="0">
              <a:solidFill>
                <a:srgbClr val="FF0000"/>
              </a:solidFill>
            </a:endParaRPr>
          </a:p>
          <a:p>
            <a:pPr lvl="2">
              <a:lnSpc>
                <a:spcPct val="115000"/>
              </a:lnSpc>
              <a:spcBef>
                <a:spcPct val="65000"/>
              </a:spcBef>
            </a:pPr>
            <a:r>
              <a:rPr lang="en-US" dirty="0" err="1">
                <a:solidFill>
                  <a:srgbClr val="FF0000"/>
                </a:solidFill>
              </a:rPr>
              <a:t>Đề</a:t>
            </a:r>
            <a:r>
              <a:rPr lang="en-US" dirty="0">
                <a:solidFill>
                  <a:srgbClr val="FF0000"/>
                </a:solidFill>
              </a:rPr>
              <a:t> </a:t>
            </a:r>
            <a:r>
              <a:rPr lang="en-US" dirty="0" err="1">
                <a:solidFill>
                  <a:srgbClr val="FF0000"/>
                </a:solidFill>
              </a:rPr>
              <a:t>tài</a:t>
            </a:r>
            <a:r>
              <a:rPr lang="en-US" dirty="0">
                <a:solidFill>
                  <a:srgbClr val="FF0000"/>
                </a:solidFill>
              </a:rPr>
              <a:t>: </a:t>
            </a:r>
            <a:r>
              <a:rPr lang="en-US" dirty="0" smtClean="0">
                <a:solidFill>
                  <a:srgbClr val="FF0000"/>
                </a:solidFill>
              </a:rPr>
              <a:t>NBTN: </a:t>
            </a:r>
            <a:r>
              <a:rPr lang="en-US" dirty="0" err="1" smtClean="0">
                <a:solidFill>
                  <a:srgbClr val="FF0000"/>
                </a:solidFill>
              </a:rPr>
              <a:t>Qủa</a:t>
            </a:r>
            <a:r>
              <a:rPr lang="en-US" dirty="0" smtClean="0">
                <a:solidFill>
                  <a:srgbClr val="FF0000"/>
                </a:solidFill>
              </a:rPr>
              <a:t> </a:t>
            </a:r>
            <a:r>
              <a:rPr lang="en-US" dirty="0" err="1" smtClean="0">
                <a:solidFill>
                  <a:srgbClr val="FF0000"/>
                </a:solidFill>
              </a:rPr>
              <a:t>Khế</a:t>
            </a:r>
            <a:r>
              <a:rPr lang="en-US" dirty="0" smtClean="0">
                <a:solidFill>
                  <a:srgbClr val="FF0000"/>
                </a:solidFill>
              </a:rPr>
              <a:t>– </a:t>
            </a:r>
            <a:r>
              <a:rPr lang="en-US" dirty="0" err="1" smtClean="0">
                <a:solidFill>
                  <a:srgbClr val="FF0000"/>
                </a:solidFill>
              </a:rPr>
              <a:t>Qủa</a:t>
            </a:r>
            <a:r>
              <a:rPr lang="en-US" dirty="0" smtClean="0">
                <a:solidFill>
                  <a:srgbClr val="FF0000"/>
                </a:solidFill>
              </a:rPr>
              <a:t> </a:t>
            </a:r>
            <a:r>
              <a:rPr lang="en-US" dirty="0" err="1" smtClean="0">
                <a:solidFill>
                  <a:srgbClr val="FF0000"/>
                </a:solidFill>
              </a:rPr>
              <a:t>Nho</a:t>
            </a:r>
            <a:endParaRPr lang="en-US" dirty="0">
              <a:solidFill>
                <a:srgbClr val="FF0000"/>
              </a:solidFill>
            </a:endParaRPr>
          </a:p>
          <a:p>
            <a:pPr lvl="2">
              <a:lnSpc>
                <a:spcPct val="115000"/>
              </a:lnSpc>
              <a:spcBef>
                <a:spcPct val="65000"/>
              </a:spcBef>
            </a:pPr>
            <a:r>
              <a:rPr lang="en-US" dirty="0" err="1">
                <a:solidFill>
                  <a:srgbClr val="FF0000"/>
                </a:solidFill>
              </a:rPr>
              <a:t>Lứa</a:t>
            </a:r>
            <a:r>
              <a:rPr lang="en-US" dirty="0">
                <a:solidFill>
                  <a:srgbClr val="FF0000"/>
                </a:solidFill>
              </a:rPr>
              <a:t> </a:t>
            </a:r>
            <a:r>
              <a:rPr lang="en-US" dirty="0" err="1">
                <a:solidFill>
                  <a:srgbClr val="FF0000"/>
                </a:solidFill>
              </a:rPr>
              <a:t>tuổi</a:t>
            </a:r>
            <a:r>
              <a:rPr lang="en-US" dirty="0">
                <a:solidFill>
                  <a:srgbClr val="FF0000"/>
                </a:solidFill>
              </a:rPr>
              <a:t>: </a:t>
            </a:r>
            <a:r>
              <a:rPr lang="en-US" dirty="0" err="1">
                <a:solidFill>
                  <a:srgbClr val="FF0000"/>
                </a:solidFill>
              </a:rPr>
              <a:t>Nhà</a:t>
            </a:r>
            <a:r>
              <a:rPr lang="en-US" dirty="0">
                <a:solidFill>
                  <a:srgbClr val="FF0000"/>
                </a:solidFill>
              </a:rPr>
              <a:t> </a:t>
            </a:r>
            <a:r>
              <a:rPr lang="en-US" dirty="0" err="1">
                <a:solidFill>
                  <a:srgbClr val="FF0000"/>
                </a:solidFill>
              </a:rPr>
              <a:t>trẻ</a:t>
            </a:r>
            <a:r>
              <a:rPr lang="en-US" dirty="0">
                <a:solidFill>
                  <a:srgbClr val="FF0000"/>
                </a:solidFill>
              </a:rPr>
              <a:t> ( 24- 36 </a:t>
            </a:r>
            <a:r>
              <a:rPr lang="en-US" dirty="0" err="1">
                <a:solidFill>
                  <a:srgbClr val="FF0000"/>
                </a:solidFill>
              </a:rPr>
              <a:t>Tháng</a:t>
            </a:r>
            <a:r>
              <a:rPr lang="en-US" dirty="0">
                <a:solidFill>
                  <a:srgbClr val="FF0000"/>
                </a:solidFill>
              </a:rPr>
              <a:t>)</a:t>
            </a:r>
          </a:p>
          <a:p>
            <a:pPr lvl="2">
              <a:lnSpc>
                <a:spcPct val="115000"/>
              </a:lnSpc>
              <a:spcBef>
                <a:spcPct val="65000"/>
              </a:spcBef>
            </a:pPr>
            <a:r>
              <a:rPr lang="en-US" dirty="0" err="1">
                <a:solidFill>
                  <a:srgbClr val="FF0000"/>
                </a:solidFill>
              </a:rPr>
              <a:t>Giáo</a:t>
            </a:r>
            <a:r>
              <a:rPr lang="en-US" dirty="0">
                <a:solidFill>
                  <a:srgbClr val="FF0000"/>
                </a:solidFill>
              </a:rPr>
              <a:t> </a:t>
            </a:r>
            <a:r>
              <a:rPr lang="en-US" dirty="0" err="1">
                <a:solidFill>
                  <a:srgbClr val="FF0000"/>
                </a:solidFill>
              </a:rPr>
              <a:t>viên</a:t>
            </a:r>
            <a:r>
              <a:rPr lang="en-US" dirty="0">
                <a:solidFill>
                  <a:srgbClr val="FF0000"/>
                </a:solidFill>
              </a:rPr>
              <a:t>: </a:t>
            </a:r>
            <a:r>
              <a:rPr lang="en-US" dirty="0" err="1">
                <a:solidFill>
                  <a:srgbClr val="FF0000"/>
                </a:solidFill>
              </a:rPr>
              <a:t>Nguyễn</a:t>
            </a:r>
            <a:r>
              <a:rPr lang="en-US" dirty="0">
                <a:solidFill>
                  <a:srgbClr val="FF0000"/>
                </a:solidFill>
              </a:rPr>
              <a:t> </a:t>
            </a:r>
            <a:r>
              <a:rPr lang="en-US" dirty="0" err="1">
                <a:solidFill>
                  <a:srgbClr val="FF0000"/>
                </a:solidFill>
              </a:rPr>
              <a:t>Thị</a:t>
            </a:r>
            <a:r>
              <a:rPr lang="en-US" dirty="0">
                <a:solidFill>
                  <a:srgbClr val="FF0000"/>
                </a:solidFill>
              </a:rPr>
              <a:t> Dung</a:t>
            </a:r>
          </a:p>
          <a:p>
            <a:pPr lvl="2">
              <a:lnSpc>
                <a:spcPct val="115000"/>
              </a:lnSpc>
              <a:spcBef>
                <a:spcPct val="65000"/>
              </a:spcBef>
            </a:pPr>
            <a:r>
              <a:rPr lang="en-US" dirty="0">
                <a:solidFill>
                  <a:srgbClr val="FF0000"/>
                </a:solidFill>
              </a:rPr>
              <a:t>            </a:t>
            </a:r>
            <a:r>
              <a:rPr lang="en-US" dirty="0" err="1">
                <a:solidFill>
                  <a:srgbClr val="FF0000"/>
                </a:solidFill>
              </a:rPr>
              <a:t>Năm</a:t>
            </a:r>
            <a:r>
              <a:rPr lang="en-US" dirty="0">
                <a:solidFill>
                  <a:srgbClr val="FF0000"/>
                </a:solidFill>
              </a:rPr>
              <a:t> </a:t>
            </a:r>
            <a:r>
              <a:rPr lang="en-US" dirty="0" err="1">
                <a:solidFill>
                  <a:srgbClr val="FF0000"/>
                </a:solidFill>
              </a:rPr>
              <a:t>học</a:t>
            </a:r>
            <a:r>
              <a:rPr lang="en-US" dirty="0">
                <a:solidFill>
                  <a:srgbClr val="FF0000"/>
                </a:solidFill>
              </a:rPr>
              <a:t>: 2017- 2018	</a:t>
            </a:r>
          </a:p>
        </p:txBody>
      </p:sp>
      <p:pic>
        <p:nvPicPr>
          <p:cNvPr id="2053" name="Picture 4" descr="LOGO MNGT.jpg"/>
          <p:cNvPicPr>
            <a:picLocks noChangeAspect="1"/>
          </p:cNvPicPr>
          <p:nvPr/>
        </p:nvPicPr>
        <p:blipFill>
          <a:blip r:embed="rId3" cstate="print"/>
          <a:srcRect/>
          <a:stretch>
            <a:fillRect/>
          </a:stretch>
        </p:blipFill>
        <p:spPr bwMode="auto">
          <a:xfrm>
            <a:off x="2971800" y="1295400"/>
            <a:ext cx="2514600" cy="1981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1" presetClass="emph" presetSubtype="0" fill="hold" grpId="1" nodeType="afterEffect">
                                  <p:stCondLst>
                                    <p:cond delay="0"/>
                                  </p:stCondLst>
                                  <p:childTnLst>
                                    <p:animClr clrSpc="hsl" dir="cw">
                                      <p:cBhvr override="childStyle">
                                        <p:cTn id="18" dur="500" fill="hold"/>
                                        <p:tgtEl>
                                          <p:spTgt spid="3"/>
                                        </p:tgtEl>
                                        <p:attrNameLst>
                                          <p:attrName>style.color</p:attrName>
                                        </p:attrNameLst>
                                      </p:cBhvr>
                                      <p:by>
                                        <p:hsl h="7200000" s="0" l="0"/>
                                      </p:by>
                                    </p:animClr>
                                    <p:animClr clrSpc="hsl" dir="cw">
                                      <p:cBhvr>
                                        <p:cTn id="19" dur="500" fill="hold"/>
                                        <p:tgtEl>
                                          <p:spTgt spid="3"/>
                                        </p:tgtEl>
                                        <p:attrNameLst>
                                          <p:attrName>fillcolor</p:attrName>
                                        </p:attrNameLst>
                                      </p:cBhvr>
                                      <p:by>
                                        <p:hsl h="7200000" s="0" l="0"/>
                                      </p:by>
                                    </p:animClr>
                                    <p:animClr clrSpc="hsl" dir="cw">
                                      <p:cBhvr>
                                        <p:cTn id="20" dur="500" fill="hold"/>
                                        <p:tgtEl>
                                          <p:spTgt spid="3"/>
                                        </p:tgtEl>
                                        <p:attrNameLst>
                                          <p:attrName>stroke.color</p:attrName>
                                        </p:attrNameLst>
                                      </p:cBhvr>
                                      <p:by>
                                        <p:hsl h="7200000" s="0" l="0"/>
                                      </p:by>
                                    </p:animClr>
                                    <p:set>
                                      <p:cBhvr>
                                        <p:cTn id="21" dur="5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752600" y="2438400"/>
            <a:ext cx="5943600" cy="523220"/>
          </a:xfrm>
          <a:prstGeom prst="rect">
            <a:avLst/>
          </a:prstGeom>
        </p:spPr>
        <p:txBody>
          <a:bodyPr wrap="square">
            <a:spAutoFit/>
          </a:bodyPr>
          <a:lstStyle/>
          <a:p>
            <a:r>
              <a:rPr lang="en-US" sz="2800" dirty="0" smtClean="0"/>
              <a:t>                                      </a:t>
            </a:r>
            <a:endParaRPr lang="vi-VN" sz="2800" dirty="0"/>
          </a:p>
        </p:txBody>
      </p:sp>
      <p:sp>
        <p:nvSpPr>
          <p:cNvPr id="4" name="TextBox 3"/>
          <p:cNvSpPr txBox="1"/>
          <p:nvPr/>
        </p:nvSpPr>
        <p:spPr>
          <a:xfrm>
            <a:off x="1981200" y="1219200"/>
            <a:ext cx="1936749" cy="830997"/>
          </a:xfrm>
          <a:prstGeom prst="rect">
            <a:avLst/>
          </a:prstGeom>
          <a:noFill/>
        </p:spPr>
        <p:txBody>
          <a:bodyPr wrap="none" rtlCol="0">
            <a:spAutoFit/>
          </a:bodyPr>
          <a:lstStyle/>
          <a:p>
            <a:r>
              <a:rPr lang="en-US" sz="4800" dirty="0" err="1" smtClean="0"/>
              <a:t>Câu</a:t>
            </a:r>
            <a:r>
              <a:rPr lang="en-US" sz="4800" dirty="0" smtClean="0"/>
              <a:t> </a:t>
            </a:r>
            <a:r>
              <a:rPr lang="en-US" sz="4800" dirty="0" err="1" smtClean="0"/>
              <a:t>đố</a:t>
            </a:r>
            <a:endParaRPr lang="en-US" sz="4800" dirty="0"/>
          </a:p>
        </p:txBody>
      </p:sp>
      <p:sp>
        <p:nvSpPr>
          <p:cNvPr id="5" name="Rectangle 4"/>
          <p:cNvSpPr/>
          <p:nvPr/>
        </p:nvSpPr>
        <p:spPr>
          <a:xfrm>
            <a:off x="1600200" y="2057400"/>
            <a:ext cx="5638800" cy="2246769"/>
          </a:xfrm>
          <a:prstGeom prst="rect">
            <a:avLst/>
          </a:prstGeom>
        </p:spPr>
        <p:txBody>
          <a:bodyPr wrap="square">
            <a:spAutoFit/>
          </a:bodyPr>
          <a:lstStyle/>
          <a:p>
            <a:r>
              <a:rPr lang="vi-VN" sz="2800" dirty="0"/>
              <a:t>Quả gì năm múi năm </a:t>
            </a:r>
            <a:r>
              <a:rPr lang="vi-VN" sz="2800" dirty="0" smtClean="0"/>
              <a:t>khe</a:t>
            </a:r>
            <a:endParaRPr lang="en-US" sz="2800" dirty="0" smtClean="0"/>
          </a:p>
          <a:p>
            <a:r>
              <a:rPr lang="vi-VN" sz="2800" dirty="0" smtClean="0"/>
              <a:t>Quả </a:t>
            </a:r>
            <a:r>
              <a:rPr lang="vi-VN" sz="2800" dirty="0"/>
              <a:t>gì nứt nẻ như đe thợ </a:t>
            </a:r>
            <a:r>
              <a:rPr lang="vi-VN" sz="2800" dirty="0" smtClean="0"/>
              <a:t>rèn</a:t>
            </a:r>
            <a:endParaRPr lang="en-US" sz="2800" dirty="0" smtClean="0"/>
          </a:p>
          <a:p>
            <a:r>
              <a:rPr lang="vi-VN" sz="2800" dirty="0" smtClean="0"/>
              <a:t>Quả </a:t>
            </a:r>
            <a:r>
              <a:rPr lang="vi-VN" sz="2800" dirty="0"/>
              <a:t>gì kẻ ước người ao</a:t>
            </a:r>
            <a:r>
              <a:rPr lang="vi-VN" sz="2800" dirty="0" smtClean="0"/>
              <a:t>,</a:t>
            </a:r>
            <a:endParaRPr lang="en-US" sz="2800" dirty="0" smtClean="0"/>
          </a:p>
          <a:p>
            <a:r>
              <a:rPr lang="vi-VN" sz="2800" dirty="0" smtClean="0"/>
              <a:t>Quả </a:t>
            </a:r>
            <a:r>
              <a:rPr lang="vi-VN" sz="2800" dirty="0"/>
              <a:t>gì sáng tỏ hơn sao trên </a:t>
            </a:r>
            <a:r>
              <a:rPr lang="vi-VN" sz="2800" dirty="0" smtClean="0"/>
              <a:t>trờ</a:t>
            </a:r>
            <a:r>
              <a:rPr lang="en-US" sz="2800" dirty="0" err="1" smtClean="0"/>
              <a:t>i</a:t>
            </a:r>
            <a:endParaRPr lang="en-US" sz="2800" dirty="0" smtClean="0"/>
          </a:p>
          <a:p>
            <a:r>
              <a:rPr lang="en-US" sz="2800" dirty="0" smtClean="0"/>
              <a:t>                                     (</a:t>
            </a:r>
            <a:r>
              <a:rPr lang="en-US" sz="2800" dirty="0" err="1" smtClean="0"/>
              <a:t>Là</a:t>
            </a:r>
            <a:r>
              <a:rPr lang="en-US" sz="2800" dirty="0" smtClean="0"/>
              <a:t> </a:t>
            </a:r>
            <a:r>
              <a:rPr lang="en-US" sz="2800" dirty="0" err="1" smtClean="0"/>
              <a:t>quả</a:t>
            </a:r>
            <a:r>
              <a:rPr lang="en-US" sz="2800" dirty="0" smtClean="0"/>
              <a:t> </a:t>
            </a:r>
            <a:r>
              <a:rPr lang="en-US" sz="2800" dirty="0" err="1" smtClean="0"/>
              <a:t>gì</a:t>
            </a:r>
            <a:r>
              <a:rPr lang="en-US" sz="2800" dirty="0" smtClean="0"/>
              <a:t>? )</a:t>
            </a:r>
            <a:endParaRPr lang="vi-VN"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 name="TextBox 2"/>
          <p:cNvSpPr txBox="1"/>
          <p:nvPr/>
        </p:nvSpPr>
        <p:spPr>
          <a:xfrm>
            <a:off x="3505200" y="5867400"/>
            <a:ext cx="2929007" cy="707886"/>
          </a:xfrm>
          <a:prstGeom prst="rect">
            <a:avLst/>
          </a:prstGeom>
          <a:noFill/>
        </p:spPr>
        <p:txBody>
          <a:bodyPr wrap="none" rtlCol="0">
            <a:spAutoFit/>
          </a:bodyPr>
          <a:lstStyle/>
          <a:p>
            <a:r>
              <a:rPr lang="en-US" sz="4000" dirty="0" err="1" smtClean="0"/>
              <a:t>Qủa</a:t>
            </a:r>
            <a:r>
              <a:rPr lang="en-US" sz="4000" dirty="0" smtClean="0"/>
              <a:t> </a:t>
            </a:r>
            <a:r>
              <a:rPr lang="en-US" sz="4000" dirty="0" err="1" smtClean="0"/>
              <a:t>Dưa</a:t>
            </a:r>
            <a:r>
              <a:rPr lang="en-US" sz="4000" dirty="0" smtClean="0"/>
              <a:t> </a:t>
            </a:r>
            <a:r>
              <a:rPr lang="en-US" sz="4000" dirty="0" err="1" smtClean="0"/>
              <a:t>hấu</a:t>
            </a:r>
            <a:endParaRPr lang="en-US" sz="4000" dirty="0"/>
          </a:p>
        </p:txBody>
      </p:sp>
      <p:pic>
        <p:nvPicPr>
          <p:cNvPr id="5" name="Picture 4" descr="tong hop cach tri benh tu khe chua chua toc bac som bi tieu ho dau hong tao bon tieu duong chay mau chan rang de kho sot nhau sung lach sinh cot va giup cai thien thi luc 3.jpg"/>
          <p:cNvPicPr>
            <a:picLocks noChangeAspect="1"/>
          </p:cNvPicPr>
          <p:nvPr/>
        </p:nvPicPr>
        <p:blipFill>
          <a:blip r:embed="rId3"/>
          <a:stretch>
            <a:fillRect/>
          </a:stretch>
        </p:blipFill>
        <p:spPr>
          <a:xfrm>
            <a:off x="1447800" y="762000"/>
            <a:ext cx="6705600" cy="50292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4" name="Picture 3" descr="15116606805826.jpg"/>
          <p:cNvPicPr>
            <a:picLocks noChangeAspect="1"/>
          </p:cNvPicPr>
          <p:nvPr/>
        </p:nvPicPr>
        <p:blipFill>
          <a:blip r:embed="rId3"/>
          <a:stretch>
            <a:fillRect/>
          </a:stretch>
        </p:blipFill>
        <p:spPr>
          <a:xfrm>
            <a:off x="1524000" y="685800"/>
            <a:ext cx="6934200" cy="52006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 name="TextBox 2"/>
          <p:cNvSpPr txBox="1"/>
          <p:nvPr/>
        </p:nvSpPr>
        <p:spPr>
          <a:xfrm>
            <a:off x="685800" y="609600"/>
            <a:ext cx="4519186" cy="1077218"/>
          </a:xfrm>
          <a:prstGeom prst="rect">
            <a:avLst/>
          </a:prstGeom>
          <a:noFill/>
        </p:spPr>
        <p:txBody>
          <a:bodyPr wrap="none" rtlCol="0">
            <a:spAutoFit/>
          </a:bodyPr>
          <a:lstStyle/>
          <a:p>
            <a:r>
              <a:rPr lang="vi-VN" sz="2000" dirty="0"/>
              <a:t>Tươi mùa hè, héo mùa </a:t>
            </a:r>
            <a:r>
              <a:rPr lang="vi-VN" sz="2000" dirty="0" smtClean="0"/>
              <a:t>đô</a:t>
            </a:r>
            <a:r>
              <a:rPr lang="en-US" sz="2400" dirty="0" err="1" smtClean="0"/>
              <a:t>ng</a:t>
            </a:r>
            <a:endParaRPr lang="en-US" sz="2400" dirty="0" smtClean="0"/>
          </a:p>
          <a:p>
            <a:r>
              <a:rPr lang="vi-VN" sz="2000" dirty="0" smtClean="0"/>
              <a:t>Thu </a:t>
            </a:r>
            <a:r>
              <a:rPr lang="vi-VN" sz="2000" dirty="0"/>
              <a:t>về ngọc tím bên hông từng </a:t>
            </a:r>
            <a:r>
              <a:rPr lang="vi-VN" sz="2000" dirty="0" smtClean="0"/>
              <a:t>chùm</a:t>
            </a:r>
            <a:r>
              <a:rPr lang="en-US" sz="2000" dirty="0" smtClean="0"/>
              <a:t>.</a:t>
            </a:r>
          </a:p>
          <a:p>
            <a:r>
              <a:rPr lang="en-US" sz="2000" dirty="0"/>
              <a:t> </a:t>
            </a:r>
            <a:r>
              <a:rPr lang="en-US" sz="2000" dirty="0" smtClean="0"/>
              <a:t>                               ( </a:t>
            </a:r>
            <a:r>
              <a:rPr lang="en-US" sz="2000" dirty="0" err="1" smtClean="0"/>
              <a:t>Là</a:t>
            </a:r>
            <a:r>
              <a:rPr lang="en-US" sz="2000" dirty="0" smtClean="0"/>
              <a:t> </a:t>
            </a:r>
            <a:r>
              <a:rPr lang="en-US" sz="2000" dirty="0" err="1" smtClean="0"/>
              <a:t>quả</a:t>
            </a:r>
            <a:r>
              <a:rPr lang="en-US" sz="2000" dirty="0" smtClean="0"/>
              <a:t> </a:t>
            </a:r>
            <a:r>
              <a:rPr lang="en-US" sz="2000" dirty="0" err="1" smtClean="0"/>
              <a:t>gì</a:t>
            </a:r>
            <a:r>
              <a:rPr lang="en-US" sz="2000" dirty="0" smtClean="0"/>
              <a:t>?)</a:t>
            </a:r>
            <a:endParaRPr lang="vi-VN" sz="2000" dirty="0"/>
          </a:p>
        </p:txBody>
      </p:sp>
      <p:sp>
        <p:nvSpPr>
          <p:cNvPr id="6" name="TextBox 5"/>
          <p:cNvSpPr txBox="1"/>
          <p:nvPr/>
        </p:nvSpPr>
        <p:spPr>
          <a:xfrm>
            <a:off x="3429000" y="6273225"/>
            <a:ext cx="1664238" cy="584775"/>
          </a:xfrm>
          <a:prstGeom prst="rect">
            <a:avLst/>
          </a:prstGeom>
          <a:noFill/>
        </p:spPr>
        <p:txBody>
          <a:bodyPr wrap="none" rtlCol="0">
            <a:spAutoFit/>
          </a:bodyPr>
          <a:lstStyle/>
          <a:p>
            <a:r>
              <a:rPr lang="en-US" sz="3200" dirty="0" err="1" smtClean="0"/>
              <a:t>Qủa</a:t>
            </a:r>
            <a:r>
              <a:rPr lang="en-US" sz="3200" dirty="0" smtClean="0"/>
              <a:t> </a:t>
            </a:r>
            <a:r>
              <a:rPr lang="en-US" sz="3200" dirty="0" err="1" smtClean="0"/>
              <a:t>Nho</a:t>
            </a:r>
            <a:endParaRPr lang="en-US" sz="3200" dirty="0"/>
          </a:p>
        </p:txBody>
      </p:sp>
      <p:pic>
        <p:nvPicPr>
          <p:cNvPr id="9" name="Picture 8" descr="tải xuống (8).jpg"/>
          <p:cNvPicPr>
            <a:picLocks noChangeAspect="1"/>
          </p:cNvPicPr>
          <p:nvPr/>
        </p:nvPicPr>
        <p:blipFill>
          <a:blip r:embed="rId3"/>
          <a:stretch>
            <a:fillRect/>
          </a:stretch>
        </p:blipFill>
        <p:spPr>
          <a:xfrm>
            <a:off x="1447800" y="1828800"/>
            <a:ext cx="6086221" cy="421527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3" name="Picture 2" descr="nho-trung-quoc.jpg"/>
          <p:cNvPicPr>
            <a:picLocks noChangeAspect="1"/>
          </p:cNvPicPr>
          <p:nvPr/>
        </p:nvPicPr>
        <p:blipFill>
          <a:blip r:embed="rId3"/>
          <a:stretch>
            <a:fillRect/>
          </a:stretch>
        </p:blipFill>
        <p:spPr>
          <a:xfrm>
            <a:off x="1371600" y="1371600"/>
            <a:ext cx="6096000" cy="4343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3200400" y="914400"/>
            <a:ext cx="2355132" cy="923330"/>
          </a:xfrm>
          <a:prstGeom prst="rect">
            <a:avLst/>
          </a:prstGeom>
          <a:noFill/>
        </p:spPr>
        <p:txBody>
          <a:bodyPr wrap="none" rtlCol="0">
            <a:spAutoFit/>
          </a:bodyPr>
          <a:lstStyle/>
          <a:p>
            <a:r>
              <a:rPr lang="en-US" sz="5400" dirty="0" smtClean="0"/>
              <a:t>So </a:t>
            </a:r>
            <a:r>
              <a:rPr lang="en-US" sz="5400" dirty="0" err="1" smtClean="0"/>
              <a:t>sánh</a:t>
            </a:r>
            <a:endParaRPr lang="en-US" sz="5400" dirty="0"/>
          </a:p>
        </p:txBody>
      </p:sp>
      <p:pic>
        <p:nvPicPr>
          <p:cNvPr id="6" name="Picture 5" descr="qua-khe-mubo-1448246805094-0-0-250-341-crop-1448247286394.jpg"/>
          <p:cNvPicPr>
            <a:picLocks noChangeAspect="1"/>
          </p:cNvPicPr>
          <p:nvPr/>
        </p:nvPicPr>
        <p:blipFill>
          <a:blip r:embed="rId3"/>
          <a:stretch>
            <a:fillRect/>
          </a:stretch>
        </p:blipFill>
        <p:spPr>
          <a:xfrm>
            <a:off x="0" y="3429000"/>
            <a:ext cx="4648200" cy="3429000"/>
          </a:xfrm>
          <a:prstGeom prst="rect">
            <a:avLst/>
          </a:prstGeom>
        </p:spPr>
      </p:pic>
      <p:pic>
        <p:nvPicPr>
          <p:cNvPr id="7" name="Picture 6" descr="tải xuống (8).jpg"/>
          <p:cNvPicPr>
            <a:picLocks noChangeAspect="1"/>
          </p:cNvPicPr>
          <p:nvPr/>
        </p:nvPicPr>
        <p:blipFill>
          <a:blip r:embed="rId4"/>
          <a:stretch>
            <a:fillRect/>
          </a:stretch>
        </p:blipFill>
        <p:spPr>
          <a:xfrm>
            <a:off x="4648200" y="3428999"/>
            <a:ext cx="4495800" cy="342900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2" name="Picture 1" descr="khechua.jpg"/>
          <p:cNvPicPr>
            <a:picLocks noChangeAspect="1"/>
          </p:cNvPicPr>
          <p:nvPr/>
        </p:nvPicPr>
        <p:blipFill>
          <a:blip r:embed="rId3"/>
          <a:stretch>
            <a:fillRect/>
          </a:stretch>
        </p:blipFill>
        <p:spPr>
          <a:xfrm>
            <a:off x="4572000" y="0"/>
            <a:ext cx="4762500" cy="3571875"/>
          </a:xfrm>
          <a:prstGeom prst="rect">
            <a:avLst/>
          </a:prstGeom>
        </p:spPr>
      </p:pic>
      <p:pic>
        <p:nvPicPr>
          <p:cNvPr id="3" name="Picture 2" descr="tong hop cach tri benh tu khe chua chua toc bac som bi tieu ho dau hong tao bon tieu duong chay mau chan rang de kho sot nhau sung lach sinh cot va giup cai thien thi luc 3.jpg"/>
          <p:cNvPicPr>
            <a:picLocks noChangeAspect="1"/>
          </p:cNvPicPr>
          <p:nvPr/>
        </p:nvPicPr>
        <p:blipFill>
          <a:blip r:embed="rId4" cstate="print"/>
          <a:stretch>
            <a:fillRect/>
          </a:stretch>
        </p:blipFill>
        <p:spPr>
          <a:xfrm>
            <a:off x="0" y="3486150"/>
            <a:ext cx="4495800" cy="3371850"/>
          </a:xfrm>
          <a:prstGeom prst="rect">
            <a:avLst/>
          </a:prstGeom>
        </p:spPr>
      </p:pic>
      <p:sp>
        <p:nvSpPr>
          <p:cNvPr id="4" name="TextBox 3"/>
          <p:cNvSpPr txBox="1"/>
          <p:nvPr/>
        </p:nvSpPr>
        <p:spPr>
          <a:xfrm>
            <a:off x="381000" y="838200"/>
            <a:ext cx="4191000" cy="1446550"/>
          </a:xfrm>
          <a:prstGeom prst="rect">
            <a:avLst/>
          </a:prstGeom>
          <a:noFill/>
        </p:spPr>
        <p:txBody>
          <a:bodyPr wrap="square" rtlCol="0">
            <a:spAutoFit/>
          </a:bodyPr>
          <a:lstStyle/>
          <a:p>
            <a:r>
              <a:rPr lang="en-US" sz="4400" dirty="0" err="1" smtClean="0"/>
              <a:t>Một</a:t>
            </a:r>
            <a:r>
              <a:rPr lang="en-US" sz="4400" dirty="0" smtClean="0"/>
              <a:t> </a:t>
            </a:r>
            <a:r>
              <a:rPr lang="en-US" sz="4400" dirty="0" err="1" smtClean="0"/>
              <a:t>số</a:t>
            </a:r>
            <a:r>
              <a:rPr lang="en-US" sz="4400" dirty="0" smtClean="0"/>
              <a:t> </a:t>
            </a:r>
            <a:r>
              <a:rPr lang="en-US" sz="4400" dirty="0" err="1" smtClean="0"/>
              <a:t>hình</a:t>
            </a:r>
            <a:r>
              <a:rPr lang="en-US" sz="4400" dirty="0" smtClean="0"/>
              <a:t> </a:t>
            </a:r>
            <a:r>
              <a:rPr lang="en-US" sz="4400" dirty="0" err="1" smtClean="0"/>
              <a:t>ảnh</a:t>
            </a:r>
            <a:r>
              <a:rPr lang="en-US" sz="4400" dirty="0" smtClean="0"/>
              <a:t> </a:t>
            </a:r>
            <a:r>
              <a:rPr lang="en-US" sz="4400" dirty="0" err="1" smtClean="0"/>
              <a:t>quả</a:t>
            </a:r>
            <a:r>
              <a:rPr lang="en-US" sz="4400" dirty="0" smtClean="0"/>
              <a:t> </a:t>
            </a:r>
            <a:r>
              <a:rPr lang="en-US" sz="4400" dirty="0" err="1" smtClean="0"/>
              <a:t>khế</a:t>
            </a:r>
            <a:endParaRPr lang="en-US" sz="4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2" name="Picture 1" descr="mahafruit-fresh-grapes-500x500.jpg"/>
          <p:cNvPicPr>
            <a:picLocks noChangeAspect="1"/>
          </p:cNvPicPr>
          <p:nvPr/>
        </p:nvPicPr>
        <p:blipFill>
          <a:blip r:embed="rId3"/>
          <a:stretch>
            <a:fillRect/>
          </a:stretch>
        </p:blipFill>
        <p:spPr>
          <a:xfrm>
            <a:off x="4038600" y="0"/>
            <a:ext cx="5105400" cy="3486150"/>
          </a:xfrm>
          <a:prstGeom prst="rect">
            <a:avLst/>
          </a:prstGeom>
        </p:spPr>
      </p:pic>
      <p:pic>
        <p:nvPicPr>
          <p:cNvPr id="3" name="Picture 2" descr="Nho_2.jpg"/>
          <p:cNvPicPr>
            <a:picLocks noChangeAspect="1"/>
          </p:cNvPicPr>
          <p:nvPr/>
        </p:nvPicPr>
        <p:blipFill>
          <a:blip r:embed="rId4"/>
          <a:stretch>
            <a:fillRect/>
          </a:stretch>
        </p:blipFill>
        <p:spPr>
          <a:xfrm>
            <a:off x="0" y="3505201"/>
            <a:ext cx="5410200" cy="33528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139</Words>
  <Application>Microsoft Office PowerPoint</Application>
  <PresentationFormat>On-screen Show (4:3)</PresentationFormat>
  <Paragraphs>22</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Slide 1</vt:lpstr>
      <vt:lpstr>Slide 2</vt:lpstr>
      <vt:lpstr>Slide 3</vt:lpstr>
      <vt:lpstr>Slide 4</vt:lpstr>
      <vt:lpstr>Slide 5</vt:lpstr>
      <vt:lpstr>Slide 6</vt:lpstr>
      <vt:lpstr>Slide 7</vt:lpstr>
      <vt:lpstr>Slide 8</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Welcome</dc:creator>
  <cp:lastModifiedBy>Welcome</cp:lastModifiedBy>
  <cp:revision>7</cp:revision>
  <dcterms:created xsi:type="dcterms:W3CDTF">2018-01-30T02:51:32Z</dcterms:created>
  <dcterms:modified xsi:type="dcterms:W3CDTF">2018-01-30T03:47:42Z</dcterms:modified>
</cp:coreProperties>
</file>